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78" r:id="rId4"/>
    <p:sldId id="259" r:id="rId5"/>
    <p:sldId id="260" r:id="rId6"/>
    <p:sldId id="266" r:id="rId7"/>
    <p:sldId id="262" r:id="rId8"/>
    <p:sldId id="261" r:id="rId9"/>
    <p:sldId id="267" r:id="rId10"/>
    <p:sldId id="263" r:id="rId11"/>
    <p:sldId id="265" r:id="rId12"/>
    <p:sldId id="268" r:id="rId13"/>
    <p:sldId id="273" r:id="rId14"/>
    <p:sldId id="276" r:id="rId15"/>
    <p:sldId id="279" r:id="rId16"/>
    <p:sldId id="269" r:id="rId17"/>
    <p:sldId id="274" r:id="rId18"/>
    <p:sldId id="270" r:id="rId19"/>
    <p:sldId id="275" r:id="rId20"/>
    <p:sldId id="264" r:id="rId21"/>
    <p:sldId id="271" r:id="rId22"/>
    <p:sldId id="272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78"/>
    <p:restoredTop sz="82293"/>
  </p:normalViewPr>
  <p:slideViewPr>
    <p:cSldViewPr snapToGrid="0">
      <p:cViewPr varScale="1">
        <p:scale>
          <a:sx n="119" d="100"/>
          <a:sy n="119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EAB0-7B5E-6C4C-A5E6-8914995B32B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1679-3024-434D-9B23-826AEE959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0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1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R^2 – 1 minus sum of squares of residuals over total sum of squares. The threshold value was empirically determined to be 0.7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54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8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Slight clockwise rotation, very strong wind veer</a:t>
            </a:r>
          </a:p>
          <a:p>
            <a:endParaRPr lang="en-US" dirty="0"/>
          </a:p>
          <a:p>
            <a:r>
              <a:rPr lang="en-US" dirty="0"/>
              <a:t>Right: Class-0 LLJ near the surface. Very strong shears. Slight oscillations observed, typical for  southerly LLJs in this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96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</a:t>
            </a:r>
          </a:p>
          <a:p>
            <a:r>
              <a:rPr lang="en-US" dirty="0"/>
              <a:t>Very slight clockwise rotation.</a:t>
            </a:r>
          </a:p>
          <a:p>
            <a:r>
              <a:rPr lang="en-US" dirty="0"/>
              <a:t>Strong veer aloft, less so near the surface.</a:t>
            </a:r>
          </a:p>
          <a:p>
            <a:endParaRPr lang="en-US" dirty="0"/>
          </a:p>
          <a:p>
            <a:r>
              <a:rPr lang="en-US" dirty="0"/>
              <a:t>Right:</a:t>
            </a:r>
          </a:p>
          <a:p>
            <a:r>
              <a:rPr lang="en-US" dirty="0"/>
              <a:t>Small oscillations in windspeed – typical for southerly jets.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1679-3024-434D-9B23-826AEE9599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6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C189-6BB3-68CC-42C3-9F38C0C41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416F3-FFC4-70E4-0818-2FBA85ABA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18D85-EC98-D31E-2EC2-BA17BDDB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5961-2B7E-5548-A797-411F90A3A0E8}" type="datetime1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7D3EB-0192-F308-E5DC-DCFB9CE35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32048-02C6-1163-CF03-5F50F43A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3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8F57-E8E0-F640-ED66-23EF981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A4537-A05F-FBB7-ABF4-6BB453EF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2AC7D-FCE0-2360-1BC7-66024838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7759-B41C-D547-AEA0-1BD1F19AC498}" type="datetime1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EE982-3122-AB98-4661-4C936DBC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994CE-6C20-C3BB-5021-DD54FF26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0F5A9-E80C-C10E-844B-895E00C72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9FB1-D72F-9AC9-F13E-91F562C53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2A38A-BAD9-CFC5-4E46-0E9DF10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BFB7-5BF6-E542-8A5D-D4D6DC6F86C0}" type="datetime1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DC488-74DB-BED6-39DD-FA397B7F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9953C-1BAF-35D8-96A9-1E9C4C3A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34FA-A0F7-188D-148C-6EE2685D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02AF-1EEC-1727-0CBC-3C99ED0A3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6851-C374-2BC4-FCD6-37394C8DC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9E84-0F76-8445-BFF7-71E37CCF6C38}" type="datetime1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70CC6-0A95-49B3-A11D-901B1E650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8D75-B442-14EA-59F5-65EF36C6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F412-6E95-584E-142B-FC9CA5C6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99377-59E7-2598-DEFC-10856238C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3E363-CFC0-6A69-0096-93E8314B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DF8C-8C1D-B64A-A6C6-2381FE0CD02A}" type="datetime1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6462D-3F41-DF70-CF99-96C34070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A707-B29D-F055-1E8F-3B536F6E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7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BC0A-C8A4-CD7D-CE2B-919F87B0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35999-2814-F3D5-887A-B1DDA8A6C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95A12-3E17-54A1-1C02-A69E44249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945C4-93CC-369E-CCCB-0091B817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B10B-77C2-D848-B527-6E429FE80FDE}" type="datetime1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7A28D-7E22-B137-C683-0F28A8A4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25404-657D-F2A1-A375-AC30155A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6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FA86-3B4E-FF8A-22E1-BD2E15C1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E923-68A8-BD3F-2739-DAEDD572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74AEB-24C7-6A22-4058-8B8CB54C5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72981-29CA-1CB3-4954-ECE2F3952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52082-DB8C-6ACC-3F5D-984BC88DE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2D60E-9C5B-FCAA-EB31-BBD2FFCA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55E4-D61C-A74A-9E9F-F4C97F8C74C1}" type="datetime1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FD4A3-1646-99AF-A65D-898A29D3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7AFE9-2769-4B0B-E8F6-49350661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11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3E46-2A43-440E-FA82-D5F2BE1B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90B0E-2B7E-6E6F-DEE7-E8ACECEF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649F2-D388-A940-8137-2ACE0FE4EC15}" type="datetime1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8AA59-5A25-E05A-8246-BB47E90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784A1-47B9-A658-E940-38B200F8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7247C-DB78-2383-E280-46DBBB87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EAB4-E470-B447-B35D-E7101F1267A5}" type="datetime1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0E332-22BB-902B-AC97-62066C7A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88042-C40B-48D3-CD1A-2A39ECA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D52E-1FBD-CCD1-6EA4-1C4574D6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3A23-FFE2-FA4E-2AA3-3CC3967FA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E1955-5019-7453-A87F-F83BFFE51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FBFB2-B505-E29C-1402-E559B7E3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C256-D61E-3B48-B849-41E28BD47042}" type="datetime1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3E955-B58A-B7DF-B464-1699169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56E80-5016-AB3F-1AA1-30F2268A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2660-1B51-DA34-EE50-55D8FF6D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E6E06-7370-A708-B193-07205A02B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E692D-C1C9-467B-A5E3-7A638C227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C8AA7-FBFC-E510-69A6-62D45BFA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B0BF-294B-A542-B181-41CB88C8F1C2}" type="datetime1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30EF0-C381-B479-6E86-3F840C0ED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AD4A5-4A0A-6BDC-C479-71B07B9B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5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01A3E-6B76-7431-E6A4-EF4E1EAA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752F8-41B9-1627-D628-601A31A7D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C656A-2D28-8F3E-F630-A8526F0F9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CD998-9AA9-6F44-8AFD-7EC11126BA6B}" type="datetime1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2B1C5-7A7C-4A5A-5AD3-5564E7DD2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122E-E25B-97BA-126E-0E36EE745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E3235-BF52-3942-9C31-D88A655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mronAlexanderHirst/ATOC5770_LLJ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2e.energy.gov/ds/awaken/arm.lidar.sgp_s6.ppi.b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80A7-4154-B4FE-9C35-30DCFD08B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Identification of Low-Level Jets from AWAKEN Lidar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EFED1-8188-7A07-F25E-38E0B0F9A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ATOC 5770 Final Project</a:t>
            </a:r>
          </a:p>
          <a:p>
            <a:r>
              <a:rPr lang="en-US" dirty="0"/>
              <a:t>Spring 2023</a:t>
            </a:r>
          </a:p>
          <a:p>
            <a:r>
              <a:rPr lang="en-US" dirty="0"/>
              <a:t>Alex Hirst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1CEC-0155-5352-A83E-82B89D29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AE3235-BF52-3942-9C31-D88A655F64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14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E623-3075-A8EC-A013-EF009823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FA71-708B-7BF6-7E3F-D63E4EBE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1E648D3-269B-9CDA-88E9-E74AF2484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832769"/>
            <a:ext cx="5842000" cy="43815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9CA4A6B-C4B6-3C81-4394-401D3EFCC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183276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3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57C9-D6D3-0903-4FE5-4E95D10A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method perfect?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CC5A-699E-A120-4EAC-23913024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96AC0-748F-278D-36CE-C66688D2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F6FEA51-1008-71A5-E3EF-F8F36BAC6E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95463"/>
            <a:ext cx="5842000" cy="43815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E08C6AD-836C-ABA2-7730-9B254F68FA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84200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7C60-5DBC-4393-5574-9FDD3E4B9816}"/>
              </a:ext>
            </a:extLst>
          </p:cNvPr>
          <p:cNvSpPr txBox="1"/>
          <p:nvPr/>
        </p:nvSpPr>
        <p:spPr>
          <a:xfrm>
            <a:off x="2046771" y="6281738"/>
            <a:ext cx="367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Failed windspeed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5B31C-8478-AEE5-CE30-3C1D60C2B0B6}"/>
              </a:ext>
            </a:extLst>
          </p:cNvPr>
          <p:cNvSpPr txBox="1"/>
          <p:nvPr/>
        </p:nvSpPr>
        <p:spPr>
          <a:xfrm>
            <a:off x="7815943" y="6311900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Failed shear criteria</a:t>
            </a:r>
          </a:p>
        </p:txBody>
      </p:sp>
    </p:spTree>
    <p:extLst>
      <p:ext uri="{BB962C8B-B14F-4D97-AF65-F5344CB8AC3E}">
        <p14:creationId xmlns:p14="http://schemas.microsoft.com/office/powerpoint/2010/main" val="165640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AA99-8C89-AA2E-AC1A-709A125E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10, 2022 Event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F62CD9-4717-E2C8-8E37-62DD1E04F6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019184"/>
              </p:ext>
            </p:extLst>
          </p:nvPr>
        </p:nvGraphicFramePr>
        <p:xfrm>
          <a:off x="838200" y="1690688"/>
          <a:ext cx="10515600" cy="2946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7126">
                  <a:extLst>
                    <a:ext uri="{9D8B030D-6E8A-4147-A177-3AD203B41FA5}">
                      <a16:colId xmlns:a16="http://schemas.microsoft.com/office/drawing/2014/main" val="223458419"/>
                    </a:ext>
                  </a:extLst>
                </a:gridCol>
                <a:gridCol w="592826">
                  <a:extLst>
                    <a:ext uri="{9D8B030D-6E8A-4147-A177-3AD203B41FA5}">
                      <a16:colId xmlns:a16="http://schemas.microsoft.com/office/drawing/2014/main" val="746239247"/>
                    </a:ext>
                  </a:extLst>
                </a:gridCol>
                <a:gridCol w="1223874">
                  <a:extLst>
                    <a:ext uri="{9D8B030D-6E8A-4147-A177-3AD203B41FA5}">
                      <a16:colId xmlns:a16="http://schemas.microsoft.com/office/drawing/2014/main" val="499958347"/>
                    </a:ext>
                  </a:extLst>
                </a:gridCol>
                <a:gridCol w="1466927">
                  <a:extLst>
                    <a:ext uri="{9D8B030D-6E8A-4147-A177-3AD203B41FA5}">
                      <a16:colId xmlns:a16="http://schemas.microsoft.com/office/drawing/2014/main" val="492347466"/>
                    </a:ext>
                  </a:extLst>
                </a:gridCol>
                <a:gridCol w="1405165">
                  <a:extLst>
                    <a:ext uri="{9D8B030D-6E8A-4147-A177-3AD203B41FA5}">
                      <a16:colId xmlns:a16="http://schemas.microsoft.com/office/drawing/2014/main" val="3697384049"/>
                    </a:ext>
                  </a:extLst>
                </a:gridCol>
                <a:gridCol w="1382026">
                  <a:extLst>
                    <a:ext uri="{9D8B030D-6E8A-4147-A177-3AD203B41FA5}">
                      <a16:colId xmlns:a16="http://schemas.microsoft.com/office/drawing/2014/main" val="59313083"/>
                    </a:ext>
                  </a:extLst>
                </a:gridCol>
                <a:gridCol w="1577656">
                  <a:extLst>
                    <a:ext uri="{9D8B030D-6E8A-4147-A177-3AD203B41FA5}">
                      <a16:colId xmlns:a16="http://schemas.microsoft.com/office/drawing/2014/main" val="12809479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Time (UTC)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LLJ Class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Nose Height [m]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Lower Shear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Upper Shear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Max. WS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Wind Direction [deg]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3288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2022-11-10 22:00:21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454.66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50488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2022-11-10 22:30:03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5684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2022-11-10 23:00:21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1238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2022-11-10 23:30:03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3497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00:00:21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715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00:30:04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50598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01:00:21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83177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01:30:04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7721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02:00:21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12951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02:30:03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3278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2022-11-11 03:00:21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06096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43520-1CCB-EE20-93EA-30DB2FCF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AF7DE-6B17-B61E-E03C-CED3024EEF07}"/>
              </a:ext>
            </a:extLst>
          </p:cNvPr>
          <p:cNvSpPr txBox="1"/>
          <p:nvPr/>
        </p:nvSpPr>
        <p:spPr>
          <a:xfrm>
            <a:off x="926275" y="4892634"/>
            <a:ext cx="10307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4pm to 11pm local time (CST)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as class 1, increased to class 3 by 11pm.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Northernly Wind Directions</a:t>
            </a:r>
          </a:p>
        </p:txBody>
      </p:sp>
    </p:spTree>
    <p:extLst>
      <p:ext uri="{BB962C8B-B14F-4D97-AF65-F5344CB8AC3E}">
        <p14:creationId xmlns:p14="http://schemas.microsoft.com/office/powerpoint/2010/main" val="2440988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2A4A-2ED2-AE73-5BB3-80A491E9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10 2022 Event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1FD14-2892-5367-41FC-624D7B3F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13</a:t>
            </a:fld>
            <a:endParaRPr lang="en-US"/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6F7D557A-4DCD-AE50-5ED3-4A095687E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1479550"/>
            <a:ext cx="5801784" cy="4351338"/>
          </a:xfr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B5574E35-E879-D5EB-7A03-917C7FB8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18" y="1449388"/>
            <a:ext cx="5842000" cy="438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FA6508-FDC5-A393-3AC2-62BAFA45DE0A}"/>
              </a:ext>
            </a:extLst>
          </p:cNvPr>
          <p:cNvSpPr txBox="1"/>
          <p:nvPr/>
        </p:nvSpPr>
        <p:spPr>
          <a:xfrm>
            <a:off x="617517" y="598701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Slight clock-wise rotation as the LLJ evolves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DFDD-F1E5-1598-E47C-1D5B73B7D14E}"/>
              </a:ext>
            </a:extLst>
          </p:cNvPr>
          <p:cNvSpPr txBox="1"/>
          <p:nvPr/>
        </p:nvSpPr>
        <p:spPr>
          <a:xfrm>
            <a:off x="6529449" y="6042910"/>
            <a:ext cx="51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nose windspeed and height as LLJ evolves</a:t>
            </a:r>
          </a:p>
        </p:txBody>
      </p:sp>
    </p:spTree>
    <p:extLst>
      <p:ext uri="{BB962C8B-B14F-4D97-AF65-F5344CB8AC3E}">
        <p14:creationId xmlns:p14="http://schemas.microsoft.com/office/powerpoint/2010/main" val="343577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33FC-AB6F-F571-CFEC-04940A79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10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A527D-ED12-71E6-FCA4-AC7B19DF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D477A-C76D-3B56-F34D-27F3B67A1973}"/>
              </a:ext>
            </a:extLst>
          </p:cNvPr>
          <p:cNvSpPr txBox="1"/>
          <p:nvPr/>
        </p:nvSpPr>
        <p:spPr>
          <a:xfrm>
            <a:off x="720762" y="2103805"/>
            <a:ext cx="36145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Northerly LLJs are found behind south-bound cold fronts in the winter, less dependent on time of day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Cold front observed moving across north-central Oklahoma during the observation period.</a:t>
            </a:r>
          </a:p>
        </p:txBody>
      </p:sp>
      <p:pic>
        <p:nvPicPr>
          <p:cNvPr id="12" name="Content Placeholder 11" descr="Chart, diagram, surface chart&#10;&#10;Description automatically generated">
            <a:extLst>
              <a:ext uri="{FF2B5EF4-FFF2-40B4-BE49-F238E27FC236}">
                <a16:creationId xmlns:a16="http://schemas.microsoft.com/office/drawing/2014/main" id="{AE66613B-CC50-C5A1-5BCD-152CF9C45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972" y="1027906"/>
            <a:ext cx="6043114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1BA539-1337-2D83-9C0C-D19D53012856}"/>
              </a:ext>
            </a:extLst>
          </p:cNvPr>
          <p:cNvSpPr txBox="1"/>
          <p:nvPr/>
        </p:nvSpPr>
        <p:spPr>
          <a:xfrm>
            <a:off x="6096000" y="5554838"/>
            <a:ext cx="480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www.wpc.ncep.noaa.gov</a:t>
            </a:r>
            <a:r>
              <a:rPr lang="en-US" dirty="0"/>
              <a:t>/</a:t>
            </a:r>
            <a:r>
              <a:rPr lang="en-US" dirty="0" err="1"/>
              <a:t>dailywxmap</a:t>
            </a:r>
            <a:r>
              <a:rPr lang="en-US" dirty="0"/>
              <a:t>/index_20221110.html</a:t>
            </a:r>
          </a:p>
        </p:txBody>
      </p:sp>
    </p:spTree>
    <p:extLst>
      <p:ext uri="{BB962C8B-B14F-4D97-AF65-F5344CB8AC3E}">
        <p14:creationId xmlns:p14="http://schemas.microsoft.com/office/powerpoint/2010/main" val="224957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8ECC-F20A-73BA-AEFB-E6263CEA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10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EAD94-40B5-BEE1-DC3F-7E63C054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CCA36AC1-053F-16DF-FFB5-C7193598F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50" y="1658574"/>
            <a:ext cx="5801784" cy="435133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1C45B45-07A3-DA88-25CE-706D191C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45" y="1743538"/>
            <a:ext cx="5420592" cy="426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C4807-83C0-AD78-2D47-17BE01640868}"/>
              </a:ext>
            </a:extLst>
          </p:cNvPr>
          <p:cNvSpPr txBox="1"/>
          <p:nvPr/>
        </p:nvSpPr>
        <p:spPr>
          <a:xfrm>
            <a:off x="7829459" y="6090635"/>
            <a:ext cx="25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(Whiteman et al., 1997)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ED4EF4-4F47-369E-1580-697B197824F3}"/>
              </a:ext>
            </a:extLst>
          </p:cNvPr>
          <p:cNvCxnSpPr/>
          <p:nvPr/>
        </p:nvCxnSpPr>
        <p:spPr>
          <a:xfrm flipV="1">
            <a:off x="7336715" y="2463501"/>
            <a:ext cx="3453205" cy="23774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5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2A70-7101-BBE3-1429-099830B2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13 2022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EE31B-9C94-3B09-6129-23136BA2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1C216CA0-E121-4DE2-FB59-95FF7E7249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451276"/>
              </p:ext>
            </p:extLst>
          </p:nvPr>
        </p:nvGraphicFramePr>
        <p:xfrm>
          <a:off x="838200" y="1690687"/>
          <a:ext cx="10515600" cy="34595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0002">
                  <a:extLst>
                    <a:ext uri="{9D8B030D-6E8A-4147-A177-3AD203B41FA5}">
                      <a16:colId xmlns:a16="http://schemas.microsoft.com/office/drawing/2014/main" val="223458419"/>
                    </a:ext>
                  </a:extLst>
                </a:gridCol>
                <a:gridCol w="1011219">
                  <a:extLst>
                    <a:ext uri="{9D8B030D-6E8A-4147-A177-3AD203B41FA5}">
                      <a16:colId xmlns:a16="http://schemas.microsoft.com/office/drawing/2014/main" val="746239247"/>
                    </a:ext>
                  </a:extLst>
                </a:gridCol>
                <a:gridCol w="1412605">
                  <a:extLst>
                    <a:ext uri="{9D8B030D-6E8A-4147-A177-3AD203B41FA5}">
                      <a16:colId xmlns:a16="http://schemas.microsoft.com/office/drawing/2014/main" val="499958347"/>
                    </a:ext>
                  </a:extLst>
                </a:gridCol>
                <a:gridCol w="1466927">
                  <a:extLst>
                    <a:ext uri="{9D8B030D-6E8A-4147-A177-3AD203B41FA5}">
                      <a16:colId xmlns:a16="http://schemas.microsoft.com/office/drawing/2014/main" val="492347466"/>
                    </a:ext>
                  </a:extLst>
                </a:gridCol>
                <a:gridCol w="1477315">
                  <a:extLst>
                    <a:ext uri="{9D8B030D-6E8A-4147-A177-3AD203B41FA5}">
                      <a16:colId xmlns:a16="http://schemas.microsoft.com/office/drawing/2014/main" val="3697384049"/>
                    </a:ext>
                  </a:extLst>
                </a:gridCol>
                <a:gridCol w="1309876">
                  <a:extLst>
                    <a:ext uri="{9D8B030D-6E8A-4147-A177-3AD203B41FA5}">
                      <a16:colId xmlns:a16="http://schemas.microsoft.com/office/drawing/2014/main" val="59313083"/>
                    </a:ext>
                  </a:extLst>
                </a:gridCol>
                <a:gridCol w="1577656">
                  <a:extLst>
                    <a:ext uri="{9D8B030D-6E8A-4147-A177-3AD203B41FA5}">
                      <a16:colId xmlns:a16="http://schemas.microsoft.com/office/drawing/2014/main" val="1280947972"/>
                    </a:ext>
                  </a:extLst>
                </a:gridCol>
              </a:tblGrid>
              <a:tr h="691689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Time (UTC)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LLJ Class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Nose Height [m]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Lower Shear [m/s]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Upper Shear [m/s]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Max. WS [m/s]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Wind Direction [deg]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328898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07:30:03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5048810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08:00:21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568465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08:30:03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1238673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09:00:21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3497157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09:30:03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715673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10:00:20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5059800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10:30:04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8317712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11:00:21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772187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11:30:03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1295175"/>
                  </a:ext>
                </a:extLst>
              </a:tr>
              <a:tr h="2767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2022-11-13 12:00:21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128.43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3278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2267C4-2096-0C59-3292-BC964EC18429}"/>
              </a:ext>
            </a:extLst>
          </p:cNvPr>
          <p:cNvSpPr txBox="1"/>
          <p:nvPr/>
        </p:nvSpPr>
        <p:spPr>
          <a:xfrm>
            <a:off x="838200" y="5292546"/>
            <a:ext cx="10307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1:30am to 6am local time (CST)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Max. windspeed and shear hovered around minimum for LLJ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ESE wind direction</a:t>
            </a:r>
          </a:p>
        </p:txBody>
      </p:sp>
    </p:spTree>
    <p:extLst>
      <p:ext uri="{BB962C8B-B14F-4D97-AF65-F5344CB8AC3E}">
        <p14:creationId xmlns:p14="http://schemas.microsoft.com/office/powerpoint/2010/main" val="226503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E986-A097-FA84-C3BF-9CC46B0B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13 2022 Event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B9663AB-36E2-25A9-A898-A883F5909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34" y="1810544"/>
            <a:ext cx="580178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C4BE0-4919-0C28-66FC-B842CCD3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AAB70D2-94F5-E431-91E6-AD1C44372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54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58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0031-4ED4-7CA6-CE01-585687C7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14 2022 Event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C2EA0-D45B-08C6-9FE8-4A051E399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623803"/>
              </p:ext>
            </p:extLst>
          </p:nvPr>
        </p:nvGraphicFramePr>
        <p:xfrm>
          <a:off x="593015" y="2078667"/>
          <a:ext cx="11005969" cy="1149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80491">
                  <a:extLst>
                    <a:ext uri="{9D8B030D-6E8A-4147-A177-3AD203B41FA5}">
                      <a16:colId xmlns:a16="http://schemas.microsoft.com/office/drawing/2014/main" val="102352254"/>
                    </a:ext>
                  </a:extLst>
                </a:gridCol>
                <a:gridCol w="1134084">
                  <a:extLst>
                    <a:ext uri="{9D8B030D-6E8A-4147-A177-3AD203B41FA5}">
                      <a16:colId xmlns:a16="http://schemas.microsoft.com/office/drawing/2014/main" val="4164269266"/>
                    </a:ext>
                  </a:extLst>
                </a:gridCol>
                <a:gridCol w="1024596">
                  <a:extLst>
                    <a:ext uri="{9D8B030D-6E8A-4147-A177-3AD203B41FA5}">
                      <a16:colId xmlns:a16="http://schemas.microsoft.com/office/drawing/2014/main" val="4133729829"/>
                    </a:ext>
                  </a:extLst>
                </a:gridCol>
                <a:gridCol w="1701523">
                  <a:extLst>
                    <a:ext uri="{9D8B030D-6E8A-4147-A177-3AD203B41FA5}">
                      <a16:colId xmlns:a16="http://schemas.microsoft.com/office/drawing/2014/main" val="1606265481"/>
                    </a:ext>
                  </a:extLst>
                </a:gridCol>
                <a:gridCol w="1470397">
                  <a:extLst>
                    <a:ext uri="{9D8B030D-6E8A-4147-A177-3AD203B41FA5}">
                      <a16:colId xmlns:a16="http://schemas.microsoft.com/office/drawing/2014/main" val="829834063"/>
                    </a:ext>
                  </a:extLst>
                </a:gridCol>
                <a:gridCol w="1446184">
                  <a:extLst>
                    <a:ext uri="{9D8B030D-6E8A-4147-A177-3AD203B41FA5}">
                      <a16:colId xmlns:a16="http://schemas.microsoft.com/office/drawing/2014/main" val="451957302"/>
                    </a:ext>
                  </a:extLst>
                </a:gridCol>
                <a:gridCol w="1648694">
                  <a:extLst>
                    <a:ext uri="{9D8B030D-6E8A-4147-A177-3AD203B41FA5}">
                      <a16:colId xmlns:a16="http://schemas.microsoft.com/office/drawing/2014/main" val="4164356004"/>
                    </a:ext>
                  </a:extLst>
                </a:gridCol>
              </a:tblGrid>
              <a:tr h="324549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Time (UTC)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LLJ Class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Nose Height [m]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Lower Shear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Upper Shear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Max. WS [m/s]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Wind Direction [deg]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94452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2022-11-14 13:00:21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27919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2022-11-14 13:30:03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480.64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3729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2022-11-14 14:00:21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22860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175.31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6465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335-4D05-62FE-DFC9-AE4BC404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E682E-5D4E-3811-10B9-7BEF02DF1255}"/>
              </a:ext>
            </a:extLst>
          </p:cNvPr>
          <p:cNvSpPr txBox="1"/>
          <p:nvPr/>
        </p:nvSpPr>
        <p:spPr>
          <a:xfrm>
            <a:off x="942109" y="3904809"/>
            <a:ext cx="10307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7am to 8am local time (CST)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 from LLJ-0 to LLJ-1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Southerly wind direction</a:t>
            </a:r>
          </a:p>
        </p:txBody>
      </p:sp>
    </p:spTree>
    <p:extLst>
      <p:ext uri="{BB962C8B-B14F-4D97-AF65-F5344CB8AC3E}">
        <p14:creationId xmlns:p14="http://schemas.microsoft.com/office/powerpoint/2010/main" val="30523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B8E7-B3FA-EDE6-A98A-841ED318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Nov. 14 2022 Event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CFFEF88E-5120-76DB-9761-A5085A828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36" y="1720850"/>
            <a:ext cx="580178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1A677-0BD5-FA27-E68A-051C88C9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2A6E1C4-E25F-DA6F-84F3-FD7BF619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8D66-8422-86D2-0DE7-2AEB31F3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C62B-4749-0C4B-A0F9-F7B72AD45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8661" cy="4351338"/>
          </a:xfrm>
        </p:spPr>
        <p:txBody>
          <a:bodyPr/>
          <a:lstStyle/>
          <a:p>
            <a:r>
              <a:rPr lang="en-US" dirty="0"/>
              <a:t>Low-Level Jets (LLJs) have significant impacts on:</a:t>
            </a:r>
          </a:p>
          <a:p>
            <a:pPr lvl="1"/>
            <a:r>
              <a:rPr lang="en-US" dirty="0"/>
              <a:t>Moisture, pollutant, dust transport</a:t>
            </a:r>
          </a:p>
          <a:p>
            <a:pPr lvl="1"/>
            <a:r>
              <a:rPr lang="en-US" dirty="0"/>
              <a:t>Migratory animals</a:t>
            </a:r>
          </a:p>
          <a:p>
            <a:pPr lvl="1"/>
            <a:r>
              <a:rPr lang="en-US" dirty="0"/>
              <a:t>Wind farms!</a:t>
            </a:r>
          </a:p>
          <a:p>
            <a:pPr lvl="2"/>
            <a:r>
              <a:rPr lang="en-US" dirty="0"/>
              <a:t>Increased output</a:t>
            </a:r>
          </a:p>
          <a:p>
            <a:pPr lvl="2"/>
            <a:r>
              <a:rPr lang="en-US" dirty="0"/>
              <a:t>Increased wear</a:t>
            </a:r>
          </a:p>
          <a:p>
            <a:r>
              <a:rPr lang="en-US" dirty="0"/>
              <a:t>Understanding LLJ climatology in different regions will inform wind farm development and reduce cost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BA97-096D-6031-A445-B86E2669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Smoke coming out of power plant">
            <a:extLst>
              <a:ext uri="{FF2B5EF4-FFF2-40B4-BE49-F238E27FC236}">
                <a16:creationId xmlns:a16="http://schemas.microsoft.com/office/drawing/2014/main" id="{528C801B-42BC-67F7-EC40-FD80051B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11" y="384354"/>
            <a:ext cx="3621879" cy="2412228"/>
          </a:xfrm>
          <a:prstGeom prst="rect">
            <a:avLst/>
          </a:prstGeom>
        </p:spPr>
      </p:pic>
      <p:pic>
        <p:nvPicPr>
          <p:cNvPr id="12" name="Picture 11" descr="Birds on power lines">
            <a:extLst>
              <a:ext uri="{FF2B5EF4-FFF2-40B4-BE49-F238E27FC236}">
                <a16:creationId xmlns:a16="http://schemas.microsoft.com/office/drawing/2014/main" id="{469CFA7F-A3A2-ABFC-F60D-774561216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75" y="1596289"/>
            <a:ext cx="4329558" cy="2879325"/>
          </a:xfrm>
          <a:prstGeom prst="rect">
            <a:avLst/>
          </a:prstGeom>
        </p:spPr>
      </p:pic>
      <p:pic>
        <p:nvPicPr>
          <p:cNvPr id="8" name="Picture 7" descr="Wind farm at twilight">
            <a:extLst>
              <a:ext uri="{FF2B5EF4-FFF2-40B4-BE49-F238E27FC236}">
                <a16:creationId xmlns:a16="http://schemas.microsoft.com/office/drawing/2014/main" id="{4A863026-7274-358E-7791-F991C8DCE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184" y="3412164"/>
            <a:ext cx="4440406" cy="28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4C20-0806-833F-F58B-DC9ACACE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54BEE-E6F4-B5E2-576E-A0F337192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43" y="1782594"/>
            <a:ext cx="5831541" cy="4351338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work used doppler lidar data to detect and classify low-level jets using the methods presented in (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Vanderwende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et al., 2015).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total, 3 LLJ events were identified at site H of the AWAKEN experiment between Nov. 9 – 17, 2022. 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Northerly, 2 Southerly LLJs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Northerly LLJ exhibited typical characteristics of cold-weather LLJ in the area (Whiteman et al. 1997).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These LLJs were found within close proximity to the King Plains wind farm, thus 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will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have significant impact on wind farm performance and operation.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B6610-09A7-FC48-12A6-62F6549C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Wind turbines against blue sky">
            <a:extLst>
              <a:ext uri="{FF2B5EF4-FFF2-40B4-BE49-F238E27FC236}">
                <a16:creationId xmlns:a16="http://schemas.microsoft.com/office/drawing/2014/main" id="{BF249195-E532-825C-1AB6-7B50EACC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5" y="1782594"/>
            <a:ext cx="4963682" cy="33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717A-4DE6-F781-73D3-0CED1786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87DD-E538-ABFF-7342-1920A10BC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Dependence of LLJ formation and severity as a function of atmospheric stability </a:t>
            </a:r>
          </a:p>
          <a:p>
            <a:r>
              <a:rPr lang="en-US" dirty="0"/>
              <a:t>Comparison between observations and NWP model. Validation of NWP models used for predictive control of wind farms. </a:t>
            </a:r>
          </a:p>
          <a:p>
            <a:r>
              <a:rPr lang="en-US" dirty="0"/>
              <a:t>Investigate LLJ occurrence over a longer time period. Is LLJ climatology changing in the region with climate change compared to 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(Whiteman et al. 1997)</a:t>
            </a:r>
            <a:r>
              <a:rPr lang="en-US" dirty="0"/>
              <a:t>? </a:t>
            </a:r>
          </a:p>
          <a:p>
            <a:r>
              <a:rPr lang="en-US" dirty="0"/>
              <a:t>Coupled study on how LLJs influence wind farm performance from SCADA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963D5-7589-081F-FEE8-CA168F97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1044-9936-3593-EFD6-F7CF6B63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B433-ED3E-E2C5-F883-E27FA898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Acknowledgements: Code contributions from Daphne Quint and Prof. Julie Lundquist helped kick-start the project. </a:t>
            </a:r>
          </a:p>
          <a:p>
            <a:r>
              <a:rPr lang="en-US" sz="2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All code to recreate the results can be found on GitHub at: </a:t>
            </a:r>
            <a:r>
              <a:rPr lang="en-US" sz="28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https://github.com/CamronAlexanderHirst/ATOC5770_LLJ</a:t>
            </a:r>
            <a:r>
              <a:rPr lang="en-US" sz="2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F0E5-3DD4-CC88-4D1B-AD6F02C9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235A-A607-6876-A0F5-C868C6A3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Bibiliography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B77E3-0F94-402D-726E-AC52633A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Debnath, M.,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Scholbrock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Zalkind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D., Moriarty, P.,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Simley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Hamilton, N., Ivanov, C., Arthur, R. S.,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Barthelmie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Bodini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N., Brewer, A., Goldberger,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Herges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Hirth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B., Valerio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Iungo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G., Jager, D., Kaul, C., Klein, P., Krishnamurthy, R., … Wharton, S. (2022). Design of the American Wake Experiment (AWAKEN) field campaign.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Physics: Conference Series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2265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022058.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/10.1088/1742-6596/2265/2/022058</a:t>
            </a:r>
          </a:p>
          <a:p>
            <a:pPr marL="0" indent="0"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Vanderwende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 J., Lundquist, J. K., Rhodes, M. 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 S., &amp; Irvin, S. L. (2015). Observing and Simulating the Summertime Low-Level Jet in Central Iowa.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Monthly Weather Review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143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(6), 2319–2336.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/10.1175/MWR-D-14-00325.1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Whiteman, C. D.,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X., &amp; Zhong, S. (1997). Low-Level Jet Climatology from Enhanced Rawinsonde Observations at a Site in the Southern Great Plains.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Applied Meteorology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(10), 1363–1376.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/10.1175/1520-0450(1997)036&lt;1363:LLJCFE&gt;2.0.CO;2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2B839-64BC-EABB-558E-292E4CC7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, radar chart&#10;&#10;Description automatically generated">
            <a:extLst>
              <a:ext uri="{FF2B5EF4-FFF2-40B4-BE49-F238E27FC236}">
                <a16:creationId xmlns:a16="http://schemas.microsoft.com/office/drawing/2014/main" id="{48AAD9E8-F5A9-5BBE-C065-39EA3911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" y="105789"/>
            <a:ext cx="3599527" cy="22555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120B0-C36E-0D39-60B3-E2246DF5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FEF7695-F6EA-76EA-3F39-F3BE85D10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7"/>
          <a:stretch/>
        </p:blipFill>
        <p:spPr>
          <a:xfrm>
            <a:off x="0" y="2835063"/>
            <a:ext cx="5326428" cy="4022937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B90F2DCB-0EA0-6706-0B6F-0400324E5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19" y="416354"/>
            <a:ext cx="7772400" cy="45643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878D60-39A0-E364-86C4-6B8AEA1D8AA0}"/>
              </a:ext>
            </a:extLst>
          </p:cNvPr>
          <p:cNvSpPr/>
          <p:nvPr/>
        </p:nvSpPr>
        <p:spPr>
          <a:xfrm>
            <a:off x="1039091" y="3255818"/>
            <a:ext cx="1801091" cy="14408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68EA4B-F26E-2F05-FE88-381C520CE9C6}"/>
              </a:ext>
            </a:extLst>
          </p:cNvPr>
          <p:cNvCxnSpPr/>
          <p:nvPr/>
        </p:nvCxnSpPr>
        <p:spPr>
          <a:xfrm flipV="1">
            <a:off x="2840182" y="416354"/>
            <a:ext cx="1330037" cy="28394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ADB263-03CF-46C9-C3D6-B3B0F0A66620}"/>
              </a:ext>
            </a:extLst>
          </p:cNvPr>
          <p:cNvCxnSpPr>
            <a:cxnSpLocks/>
          </p:cNvCxnSpPr>
          <p:nvPr/>
        </p:nvCxnSpPr>
        <p:spPr>
          <a:xfrm>
            <a:off x="2840182" y="4696691"/>
            <a:ext cx="1330037" cy="2840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D89C3B-404A-E7CE-2402-EB13AD8A4411}"/>
              </a:ext>
            </a:extLst>
          </p:cNvPr>
          <p:cNvCxnSpPr>
            <a:cxnSpLocks/>
          </p:cNvCxnSpPr>
          <p:nvPr/>
        </p:nvCxnSpPr>
        <p:spPr>
          <a:xfrm>
            <a:off x="6738607" y="3668358"/>
            <a:ext cx="2635623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BB812E-0DF5-3CA3-C57F-A060E9CE7702}"/>
              </a:ext>
            </a:extLst>
          </p:cNvPr>
          <p:cNvCxnSpPr>
            <a:cxnSpLocks/>
          </p:cNvCxnSpPr>
          <p:nvPr/>
        </p:nvCxnSpPr>
        <p:spPr>
          <a:xfrm>
            <a:off x="9538611" y="1301676"/>
            <a:ext cx="14180" cy="221607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B4C54A-3E19-3338-E4E4-AFBB501119B3}"/>
              </a:ext>
            </a:extLst>
          </p:cNvPr>
          <p:cNvSpPr txBox="1"/>
          <p:nvPr/>
        </p:nvSpPr>
        <p:spPr>
          <a:xfrm>
            <a:off x="9591911" y="2513872"/>
            <a:ext cx="1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~13 miles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39D908-020E-B96A-2A95-896D3A3A8667}"/>
              </a:ext>
            </a:extLst>
          </p:cNvPr>
          <p:cNvSpPr txBox="1"/>
          <p:nvPr/>
        </p:nvSpPr>
        <p:spPr>
          <a:xfrm>
            <a:off x="7884295" y="3782034"/>
            <a:ext cx="1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~17 miles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FCBDD-B152-576A-8AFB-64F4D996D892}"/>
              </a:ext>
            </a:extLst>
          </p:cNvPr>
          <p:cNvSpPr txBox="1"/>
          <p:nvPr/>
        </p:nvSpPr>
        <p:spPr>
          <a:xfrm>
            <a:off x="6220115" y="3966700"/>
            <a:ext cx="1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KWDG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2DD6A-2A2A-7443-CE9B-7B8838BBEE4E}"/>
              </a:ext>
            </a:extLst>
          </p:cNvPr>
          <p:cNvSpPr txBox="1"/>
          <p:nvPr/>
        </p:nvSpPr>
        <p:spPr>
          <a:xfrm>
            <a:off x="9336741" y="3804600"/>
            <a:ext cx="19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 Plains (Site H)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F9FC44-1CDE-22F5-345F-B9D18A967347}"/>
              </a:ext>
            </a:extLst>
          </p:cNvPr>
          <p:cNvSpPr txBox="1"/>
          <p:nvPr/>
        </p:nvSpPr>
        <p:spPr>
          <a:xfrm>
            <a:off x="9538611" y="864224"/>
            <a:ext cx="19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SGP - CART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E1CFDA-961B-29B7-742A-0B3A42DA35C1}"/>
              </a:ext>
            </a:extLst>
          </p:cNvPr>
          <p:cNvSpPr txBox="1"/>
          <p:nvPr/>
        </p:nvSpPr>
        <p:spPr>
          <a:xfrm>
            <a:off x="5905948" y="5066852"/>
            <a:ext cx="5776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to SGP-CART facility, where extensive LLJ climatology studies have been conducted previously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(Whiteman et al., 1997)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2375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93E1-F76E-5B4F-6CA7-B12F2A50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AWAKEN – Site H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FEE44EDC-FF7C-5B01-DD56-BE6791974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131" y="1615546"/>
            <a:ext cx="7233737" cy="4259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72EA9-0C9E-DB7C-AC76-BDA2FF7C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1CAD0-C3BA-BFD0-F28E-21E80647495D}"/>
              </a:ext>
            </a:extLst>
          </p:cNvPr>
          <p:cNvSpPr txBox="1"/>
          <p:nvPr/>
        </p:nvSpPr>
        <p:spPr>
          <a:xfrm>
            <a:off x="5042140" y="5987018"/>
            <a:ext cx="235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(Debnath et al., 2022)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1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D561-62A2-D8C9-A1DF-B6BFA836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135E3-9509-01D5-6B0B-49ABF0BB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“b1”-stage processed lidar data between Nov. 9 – Nov. 17 2022</a:t>
            </a:r>
          </a:p>
          <a:p>
            <a:r>
              <a:rPr lang="en-US" dirty="0"/>
              <a:t>Link to </a:t>
            </a:r>
            <a:r>
              <a:rPr lang="en-US" dirty="0">
                <a:hlinkClick r:id="rId2"/>
              </a:rPr>
              <a:t>A2E website</a:t>
            </a:r>
            <a:endParaRPr lang="en-US" dirty="0"/>
          </a:p>
          <a:p>
            <a:r>
              <a:rPr lang="en-US" dirty="0"/>
              <a:t>30 minute measurement intervals</a:t>
            </a:r>
          </a:p>
          <a:p>
            <a:r>
              <a:rPr lang="en-US" dirty="0"/>
              <a:t>Measurements of radial velocity at:</a:t>
            </a:r>
          </a:p>
          <a:p>
            <a:pPr lvl="1"/>
            <a:r>
              <a:rPr lang="en-US" dirty="0"/>
              <a:t>Elevation angle in {20, 60} [deg]</a:t>
            </a:r>
          </a:p>
          <a:p>
            <a:pPr lvl="1"/>
            <a:r>
              <a:rPr lang="en-US" dirty="0"/>
              <a:t>Azimuth angle in {0, 30, 60, …, 330} [deg]</a:t>
            </a:r>
          </a:p>
          <a:p>
            <a:pPr lvl="1"/>
            <a:r>
              <a:rPr lang="en-US" dirty="0"/>
              <a:t>Radial distance in {15, 45, …, 9975} [m]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06472-65DA-C8CF-A3F4-CE87271A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357A7FD9-9D5A-4CE5-E26B-09B3BDF61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564367"/>
            <a:ext cx="5407176" cy="40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9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D5F-AD16-3208-F269-B775FF77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LLJs from Lidar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A7FB1-C222-2B08-2C60-87579A8D4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Process involves 3 steps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Vanderwende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et al., 2015). 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Initial quality assurance of wind speed and direction measurements at each altitude bin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Calculation of wind speed and direction profiles from the Lidar radial velocity measurements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Identification and classification of LLJs from wind speed profiles.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78737-FA4B-EA71-98EF-087A7E0B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3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62C5-B28E-2915-D89D-2652188A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 of wind speed/direction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C9F08-AD64-9C01-7681-DC1BA2A0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CE8BC7-51E5-C3B7-87E0-2D868FEF349A}"/>
                  </a:ext>
                </a:extLst>
              </p:cNvPr>
              <p:cNvSpPr txBox="1"/>
              <p:nvPr/>
            </p:nvSpPr>
            <p:spPr>
              <a:xfrm>
                <a:off x="114567" y="2171288"/>
                <a:ext cx="6096000" cy="3986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𝑏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cos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𝜃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𝑊𝑆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𝑏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𝑊𝐷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&gt;0.7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CE8BC7-51E5-C3B7-87E0-2D868FEF3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7" y="2171288"/>
                <a:ext cx="6096000" cy="3986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9007BC0-08DA-1683-A035-8F2C3C7B86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86" y="2030217"/>
            <a:ext cx="5315472" cy="39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694E-331F-3C1F-D192-EF2B085C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BEB108-E5E0-7314-1BF6-A3D6364C4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" y="-1"/>
            <a:ext cx="4572000" cy="3429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19F7B6C-D212-83F3-3A5F-52F4338A6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-1"/>
            <a:ext cx="4572000" cy="3429000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E53D1DC-812F-6872-171B-EBC3665CD8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86" y="3429000"/>
            <a:ext cx="45720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DD5B1F-90C0-FE00-57D8-822515FFE48A}"/>
              </a:ext>
            </a:extLst>
          </p:cNvPr>
          <p:cNvSpPr txBox="1"/>
          <p:nvPr/>
        </p:nvSpPr>
        <p:spPr>
          <a:xfrm>
            <a:off x="5459186" y="752287"/>
            <a:ext cx="113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5814C-5A24-758C-1E5B-AEC419C0FF2E}"/>
              </a:ext>
            </a:extLst>
          </p:cNvPr>
          <p:cNvSpPr txBox="1"/>
          <p:nvPr/>
        </p:nvSpPr>
        <p:spPr>
          <a:xfrm>
            <a:off x="5459186" y="1529833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38280-AA7E-E8C2-A1D6-EAC2EB9C0AA5}"/>
              </a:ext>
            </a:extLst>
          </p:cNvPr>
          <p:cNvSpPr txBox="1"/>
          <p:nvPr/>
        </p:nvSpPr>
        <p:spPr>
          <a:xfrm>
            <a:off x="5355772" y="2307379"/>
            <a:ext cx="127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Excellent!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7E7824-666C-6B01-B36F-96EA3B0ACE66}"/>
              </a:ext>
            </a:extLst>
          </p:cNvPr>
          <p:cNvCxnSpPr>
            <a:stCxn id="9" idx="1"/>
          </p:cNvCxnSpPr>
          <p:nvPr/>
        </p:nvCxnSpPr>
        <p:spPr>
          <a:xfrm flipH="1">
            <a:off x="3548743" y="936953"/>
            <a:ext cx="1910443" cy="96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431A1A-57F3-49DF-BEFD-6BCE5977789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291943" y="1622166"/>
            <a:ext cx="2667000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BDC42A-AC20-FA19-ABFE-93F8C469FB5B}"/>
              </a:ext>
            </a:extLst>
          </p:cNvPr>
          <p:cNvCxnSpPr>
            <a:stCxn id="11" idx="2"/>
          </p:cNvCxnSpPr>
          <p:nvPr/>
        </p:nvCxnSpPr>
        <p:spPr>
          <a:xfrm>
            <a:off x="5992586" y="2676711"/>
            <a:ext cx="299357" cy="127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61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D557-56E1-9F92-9A91-9F147FA0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22787ED2-7013-AF50-9793-9F166E6D48F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94089604"/>
                  </p:ext>
                </p:extLst>
              </p:nvPr>
            </p:nvGraphicFramePr>
            <p:xfrm>
              <a:off x="322953" y="2325505"/>
              <a:ext cx="5937250" cy="2206987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978660">
                      <a:extLst>
                        <a:ext uri="{9D8B030D-6E8A-4147-A177-3AD203B41FA5}">
                          <a16:colId xmlns:a16="http://schemas.microsoft.com/office/drawing/2014/main" val="1144504652"/>
                        </a:ext>
                      </a:extLst>
                    </a:gridCol>
                    <a:gridCol w="1979295">
                      <a:extLst>
                        <a:ext uri="{9D8B030D-6E8A-4147-A177-3AD203B41FA5}">
                          <a16:colId xmlns:a16="http://schemas.microsoft.com/office/drawing/2014/main" val="3232768104"/>
                        </a:ext>
                      </a:extLst>
                    </a:gridCol>
                    <a:gridCol w="1979295">
                      <a:extLst>
                        <a:ext uri="{9D8B030D-6E8A-4147-A177-3AD203B41FA5}">
                          <a16:colId xmlns:a16="http://schemas.microsoft.com/office/drawing/2014/main" val="903745207"/>
                        </a:ext>
                      </a:extLst>
                    </a:gridCol>
                  </a:tblGrid>
                  <a:tr h="328339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LLJ Category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Max windspeed [m/s]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Upper shear [m/s]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4242621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≥10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≥5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6391434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LLJ-1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≥12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55006660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LLJ-2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≥16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≥8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4285558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≥20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≥10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1268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22787ED2-7013-AF50-9793-9F166E6D48F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94089604"/>
                  </p:ext>
                </p:extLst>
              </p:nvPr>
            </p:nvGraphicFramePr>
            <p:xfrm>
              <a:off x="322953" y="2325505"/>
              <a:ext cx="5937250" cy="2206987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978660">
                      <a:extLst>
                        <a:ext uri="{9D8B030D-6E8A-4147-A177-3AD203B41FA5}">
                          <a16:colId xmlns:a16="http://schemas.microsoft.com/office/drawing/2014/main" val="1144504652"/>
                        </a:ext>
                      </a:extLst>
                    </a:gridCol>
                    <a:gridCol w="1979295">
                      <a:extLst>
                        <a:ext uri="{9D8B030D-6E8A-4147-A177-3AD203B41FA5}">
                          <a16:colId xmlns:a16="http://schemas.microsoft.com/office/drawing/2014/main" val="3232768104"/>
                        </a:ext>
                      </a:extLst>
                    </a:gridCol>
                    <a:gridCol w="1979295">
                      <a:extLst>
                        <a:ext uri="{9D8B030D-6E8A-4147-A177-3AD203B41FA5}">
                          <a16:colId xmlns:a16="http://schemas.microsoft.com/office/drawing/2014/main" val="903745207"/>
                        </a:ext>
                      </a:extLst>
                    </a:gridCol>
                  </a:tblGrid>
                  <a:tr h="328339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LLJ Category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Max windspeed [m/s]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Upper shear [m/s]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4242621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41" t="-72973" r="-100000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41" t="-72973" b="-3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6391434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LLJ-1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41" t="-172973" r="-100000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41" t="-172973" b="-2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006660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LLJ-2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41" t="-272973" r="-100000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41" t="-272973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4285558"/>
                      </a:ext>
                    </a:extLst>
                  </a:tr>
                  <a:tr h="469662">
                    <a:tc>
                      <a:txBody>
                        <a:bodyPr/>
                        <a:lstStyle/>
                        <a:p>
                          <a:pPr marL="0" marR="0" indent="22860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LLJ-3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41" t="-372973" r="-10000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41" t="-37297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268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9E39D-43BE-3BE9-72E1-3FC5A80B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3235-BF52-3942-9C31-D88A655F641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FE9E854-CCB3-3E07-17B2-9A9FBD6B4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2" y="1413782"/>
            <a:ext cx="5373913" cy="403043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3C76BD8-FD30-63E4-78C3-01DF127891EA}"/>
              </a:ext>
            </a:extLst>
          </p:cNvPr>
          <p:cNvSpPr/>
          <p:nvPr/>
        </p:nvSpPr>
        <p:spPr>
          <a:xfrm>
            <a:off x="10818421" y="2671948"/>
            <a:ext cx="843148" cy="8668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16B22C-1701-D35C-808B-F87A74364E7D}"/>
              </a:ext>
            </a:extLst>
          </p:cNvPr>
          <p:cNvSpPr/>
          <p:nvPr/>
        </p:nvSpPr>
        <p:spPr>
          <a:xfrm>
            <a:off x="2280062" y="2208810"/>
            <a:ext cx="1971304" cy="570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D86FC5-D3EC-8E03-C184-F4D79FE5E8D5}"/>
              </a:ext>
            </a:extLst>
          </p:cNvPr>
          <p:cNvSpPr/>
          <p:nvPr/>
        </p:nvSpPr>
        <p:spPr>
          <a:xfrm>
            <a:off x="4270132" y="2183079"/>
            <a:ext cx="1971304" cy="57001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3FC5D2-1649-5F5D-EAE9-2BC0ECFBD5EB}"/>
              </a:ext>
            </a:extLst>
          </p:cNvPr>
          <p:cNvCxnSpPr/>
          <p:nvPr/>
        </p:nvCxnSpPr>
        <p:spPr>
          <a:xfrm>
            <a:off x="7683335" y="2446316"/>
            <a:ext cx="3408219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11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1356</Words>
  <Application>Microsoft Macintosh PowerPoint</Application>
  <PresentationFormat>Widescreen</PresentationFormat>
  <Paragraphs>319</Paragraphs>
  <Slides>23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1_Office Theme</vt:lpstr>
      <vt:lpstr>Identification of Low-Level Jets from AWAKEN Lidar Data</vt:lpstr>
      <vt:lpstr>Motivation</vt:lpstr>
      <vt:lpstr>PowerPoint Presentation</vt:lpstr>
      <vt:lpstr>AWAKEN – Site H</vt:lpstr>
      <vt:lpstr>Lidar Dataset</vt:lpstr>
      <vt:lpstr>Identifying LLJs from Lidar Data</vt:lpstr>
      <vt:lpstr>Quality control of wind speed/direction</vt:lpstr>
      <vt:lpstr>PowerPoint Presentation</vt:lpstr>
      <vt:lpstr>Classification Criteria</vt:lpstr>
      <vt:lpstr>Results:</vt:lpstr>
      <vt:lpstr>Is this method perfect?</vt:lpstr>
      <vt:lpstr>Nov. 10, 2022 Event</vt:lpstr>
      <vt:lpstr>Nov. 10 2022 Event </vt:lpstr>
      <vt:lpstr>Nov. 10 Event</vt:lpstr>
      <vt:lpstr>Nov. 10 Event</vt:lpstr>
      <vt:lpstr>Nov. 13 2022 Event</vt:lpstr>
      <vt:lpstr>Nov. 13 2022 Event</vt:lpstr>
      <vt:lpstr>Nov. 14 2022 Event</vt:lpstr>
      <vt:lpstr>Nov. 14 2022 Event</vt:lpstr>
      <vt:lpstr>Conclusion</vt:lpstr>
      <vt:lpstr>Future Work</vt:lpstr>
      <vt:lpstr>Acknowledgements</vt:lpstr>
      <vt:lpstr>Bibiliography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Camron Alexander Hirst</dc:creator>
  <cp:lastModifiedBy>Camron Alexander Hirst</cp:lastModifiedBy>
  <cp:revision>17</cp:revision>
  <dcterms:created xsi:type="dcterms:W3CDTF">2023-04-12T19:32:00Z</dcterms:created>
  <dcterms:modified xsi:type="dcterms:W3CDTF">2023-04-28T16:09:54Z</dcterms:modified>
</cp:coreProperties>
</file>